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0" r:id="rId4"/>
    <p:sldId id="262" r:id="rId5"/>
    <p:sldId id="261" r:id="rId6"/>
    <p:sldId id="258" r:id="rId7"/>
    <p:sldId id="265" r:id="rId8"/>
    <p:sldId id="259" r:id="rId9"/>
    <p:sldId id="264" r:id="rId10"/>
    <p:sldId id="266" r:id="rId11"/>
    <p:sldId id="267" r:id="rId12"/>
    <p:sldId id="273" r:id="rId13"/>
    <p:sldId id="268" r:id="rId14"/>
    <p:sldId id="270" r:id="rId15"/>
    <p:sldId id="271" r:id="rId16"/>
    <p:sldId id="274" r:id="rId17"/>
    <p:sldId id="275" r:id="rId18"/>
    <p:sldId id="277" r:id="rId19"/>
    <p:sldId id="278" r:id="rId20"/>
    <p:sldId id="283" r:id="rId21"/>
    <p:sldId id="279" r:id="rId22"/>
    <p:sldId id="280" r:id="rId23"/>
    <p:sldId id="281" r:id="rId24"/>
    <p:sldId id="282" r:id="rId25"/>
  </p:sldIdLst>
  <p:sldSz cx="9144000" cy="6858000" type="screen4x3"/>
  <p:notesSz cx="6794500" cy="9906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AA085-DC9A-46B3-A679-449A2B7E0CC3}" type="datetimeFigureOut">
              <a:rPr lang="nl-BE" smtClean="0"/>
              <a:pPr/>
              <a:t>21/09/2012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2728D-2695-4B42-8215-E905C78A75D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82482814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9ADDC-674B-47DA-AEDA-063A0510470E}" type="datetimeFigureOut">
              <a:rPr lang="nl-BE" smtClean="0"/>
              <a:pPr/>
              <a:t>21/09/2012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3DCD8-ACED-450E-AA78-07B2EFF59A3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2428553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3DCD8-ACED-450E-AA78-07B2EFF59A3F}" type="slidenum">
              <a:rPr lang="nl-BE" smtClean="0"/>
              <a:pPr/>
              <a:t>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76552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AF007A-569A-4BA2-B4CB-437B1C6C3F7B}" type="slidenum">
              <a:rPr lang="nl-NL"/>
              <a:pPr eaLnBrk="1" hangingPunct="1"/>
              <a:t>5</a:t>
            </a:fld>
            <a:endParaRPr lang="nl-NL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49825" cy="3713163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0662-2EA3-40E2-A8C6-8780CC3FE9D5}" type="datetime1">
              <a:rPr lang="nl-BE" smtClean="0"/>
              <a:pPr/>
              <a:t>21/09/2012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93E6-EAC8-4157-8CA4-A91487C91AF2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34697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7E59-DA94-4AC6-9BED-E51A438B88D2}" type="datetime1">
              <a:rPr lang="nl-BE" smtClean="0"/>
              <a:pPr/>
              <a:t>21/09/2012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93E6-EAC8-4157-8CA4-A91487C91AF2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99523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ED25-2D31-45D5-B2AE-EB0C1E430EDC}" type="datetime1">
              <a:rPr lang="nl-BE" smtClean="0"/>
              <a:pPr/>
              <a:t>21/09/2012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93E6-EAC8-4157-8CA4-A91487C91AF2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64721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6451-D7E3-453B-96F7-5A9C076F80CE}" type="datetime1">
              <a:rPr lang="nl-BE" smtClean="0"/>
              <a:pPr/>
              <a:t>21/09/2012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93E6-EAC8-4157-8CA4-A91487C91AF2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70226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1CB9-99CB-4FC1-8015-5873036A1618}" type="datetime1">
              <a:rPr lang="nl-BE" smtClean="0"/>
              <a:pPr/>
              <a:t>21/09/2012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93E6-EAC8-4157-8CA4-A91487C91AF2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28755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7A89-B606-4053-83C6-D23572CE20C8}" type="datetime1">
              <a:rPr lang="nl-BE" smtClean="0"/>
              <a:pPr/>
              <a:t>21/09/2012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93E6-EAC8-4157-8CA4-A91487C91AF2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65925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3900-D7D4-43A2-825F-716B89693E98}" type="datetime1">
              <a:rPr lang="nl-BE" smtClean="0"/>
              <a:pPr/>
              <a:t>21/09/2012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93E6-EAC8-4157-8CA4-A91487C91AF2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02250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25F1-511E-46BE-ABF2-A6B71162FE53}" type="datetime1">
              <a:rPr lang="nl-BE" smtClean="0"/>
              <a:pPr/>
              <a:t>21/09/2012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93E6-EAC8-4157-8CA4-A91487C91AF2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639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D4E2-94CF-405E-B40A-B91E01177F65}" type="datetime1">
              <a:rPr lang="nl-BE" smtClean="0"/>
              <a:pPr/>
              <a:t>21/09/2012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93E6-EAC8-4157-8CA4-A91487C91AF2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71419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3BB3-BAFB-4BD4-9EC1-F2FB8D8C5499}" type="datetime1">
              <a:rPr lang="nl-BE" smtClean="0"/>
              <a:pPr/>
              <a:t>21/09/2012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93E6-EAC8-4157-8CA4-A91487C91AF2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5643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190D-FDCF-4575-9997-64E59ABB8682}" type="datetime1">
              <a:rPr lang="nl-BE" smtClean="0"/>
              <a:pPr/>
              <a:t>21/09/2012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93E6-EAC8-4157-8CA4-A91487C91AF2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66289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6ECBD-EB7E-4C41-98BC-D95095D58013}" type="datetime1">
              <a:rPr lang="nl-BE" smtClean="0"/>
              <a:pPr/>
              <a:t>21/09/2012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593E6-EAC8-4157-8CA4-A91487C91AF2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09573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Quality Assurance and Accreditation in Flanders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95936" y="5661248"/>
            <a:ext cx="4598996" cy="576064"/>
          </a:xfrm>
        </p:spPr>
        <p:txBody>
          <a:bodyPr>
            <a:normAutofit lnSpcReduction="10000"/>
          </a:bodyPr>
          <a:lstStyle/>
          <a:p>
            <a:pPr algn="r"/>
            <a:r>
              <a:rPr lang="nl-BE" dirty="0" smtClean="0">
                <a:solidFill>
                  <a:schemeClr val="tx1"/>
                </a:solidFill>
              </a:rPr>
              <a:t>Nina Mares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19160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Accreditation</a:t>
            </a:r>
            <a:r>
              <a:rPr lang="nl-BE" dirty="0" smtClean="0"/>
              <a:t> system 2006-2013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u="sng" dirty="0"/>
              <a:t>1</a:t>
            </a:r>
            <a:r>
              <a:rPr lang="en-GB" u="sng" baseline="30000" dirty="0"/>
              <a:t>st</a:t>
            </a:r>
            <a:r>
              <a:rPr lang="en-GB" u="sng" dirty="0"/>
              <a:t> level:</a:t>
            </a:r>
            <a:r>
              <a:rPr lang="en-GB" dirty="0"/>
              <a:t> internal quality assurance – self evaluation report</a:t>
            </a:r>
          </a:p>
          <a:p>
            <a:r>
              <a:rPr lang="en-GB" u="sng" dirty="0" smtClean="0"/>
              <a:t>2</a:t>
            </a:r>
            <a:r>
              <a:rPr lang="en-GB" u="sng" baseline="30000" dirty="0" smtClean="0"/>
              <a:t>nd</a:t>
            </a:r>
            <a:r>
              <a:rPr lang="en-GB" u="sng" dirty="0" smtClean="0"/>
              <a:t> level:</a:t>
            </a:r>
            <a:r>
              <a:rPr lang="en-GB" dirty="0" smtClean="0"/>
              <a:t> external quality evaluation by a peer review group appointed by the rectors’ conference (but EQAR–registered) – formal accreditation framework developed by NVAO but approved by the government</a:t>
            </a:r>
          </a:p>
          <a:p>
            <a:r>
              <a:rPr lang="en-GB" u="sng" dirty="0"/>
              <a:t>3</a:t>
            </a:r>
            <a:r>
              <a:rPr lang="en-GB" u="sng" baseline="30000" dirty="0"/>
              <a:t>rd</a:t>
            </a:r>
            <a:r>
              <a:rPr lang="en-GB" u="sng" dirty="0"/>
              <a:t> level:</a:t>
            </a:r>
            <a:r>
              <a:rPr lang="en-GB" dirty="0"/>
              <a:t> NVAO- accreditation based on a public assessment report (subject review) – accreditation decision ‘Yes’ or ‘No’</a:t>
            </a:r>
          </a:p>
          <a:p>
            <a:r>
              <a:rPr lang="en-GB" dirty="0" smtClean="0"/>
              <a:t>More focus on accountability</a:t>
            </a:r>
          </a:p>
          <a:p>
            <a:r>
              <a:rPr lang="en-GB" dirty="0" smtClean="0"/>
              <a:t>Legal consequences for funding and degree-awarding power 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61397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Accreditation system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Positive accreditation decision:</a:t>
            </a:r>
          </a:p>
          <a:p>
            <a:pPr lvl="1"/>
            <a:endParaRPr lang="en-GB" dirty="0" smtClean="0"/>
          </a:p>
          <a:p>
            <a:pPr lvl="1">
              <a:lnSpc>
                <a:spcPct val="150000"/>
              </a:lnSpc>
            </a:pPr>
            <a:r>
              <a:rPr lang="en-GB" dirty="0" smtClean="0"/>
              <a:t>Link to public funding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Awarding recognized degrees (bachelor and master)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Student grants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25439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New accreditation system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Programme accreditation</a:t>
            </a:r>
          </a:p>
          <a:p>
            <a:r>
              <a:rPr lang="en-GB" dirty="0" smtClean="0"/>
              <a:t>Institutional review: review of HEI educational policy plus trials in departments or specific policy issues</a:t>
            </a:r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review round: 2015-2016: public report, no legal consequences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review round 2019-2020: legal consequences (in ultimo: the closure of the institution</a:t>
            </a:r>
            <a:r>
              <a:rPr lang="en-GB" dirty="0"/>
              <a:t>) </a:t>
            </a:r>
            <a:endParaRPr lang="en-GB" dirty="0" smtClean="0"/>
          </a:p>
          <a:p>
            <a:r>
              <a:rPr lang="en-GB" dirty="0" smtClean="0"/>
              <a:t>Review </a:t>
            </a:r>
            <a:r>
              <a:rPr lang="en-GB" dirty="0"/>
              <a:t>commission appointed by the NVAO</a:t>
            </a:r>
          </a:p>
          <a:p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27724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New accreditation system 2013-2021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Standards for programme accreditation: </a:t>
            </a:r>
          </a:p>
          <a:p>
            <a:pPr lvl="1"/>
            <a:r>
              <a:rPr lang="en-GB" dirty="0" smtClean="0"/>
              <a:t>Intended learning outcomes that meet the international requirements set by the professional field or by the discipline;</a:t>
            </a:r>
          </a:p>
          <a:p>
            <a:pPr lvl="1"/>
            <a:r>
              <a:rPr lang="en-GB" dirty="0" smtClean="0"/>
              <a:t>Teaching-learning environment: the curriculum (programme specifications), staff, services and facilities enabling students to achieve the learning outcomes;</a:t>
            </a:r>
          </a:p>
          <a:p>
            <a:pPr lvl="1"/>
            <a:r>
              <a:rPr lang="en-GB" dirty="0" smtClean="0"/>
              <a:t>Assessment and achieved learning outcomes: demonstrated by final tests, final projects and the achievements of graduates in postgraduate programmes and on the labour market.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26130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Judgements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judgements are weighted and substantiated: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Excellent</a:t>
            </a:r>
          </a:p>
          <a:p>
            <a:pPr lvl="1"/>
            <a:r>
              <a:rPr lang="en-GB" dirty="0" smtClean="0"/>
              <a:t>Good</a:t>
            </a:r>
          </a:p>
          <a:p>
            <a:pPr lvl="1"/>
            <a:r>
              <a:rPr lang="en-GB" dirty="0" smtClean="0"/>
              <a:t>Sufficient</a:t>
            </a:r>
          </a:p>
          <a:p>
            <a:pPr lvl="1"/>
            <a:r>
              <a:rPr lang="en-GB" dirty="0" smtClean="0"/>
              <a:t>Unsatisfactory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3384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Standards Institutional review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 </a:t>
            </a:r>
            <a:r>
              <a:rPr lang="en-GB" u="sng" dirty="0" smtClean="0"/>
              <a:t>vision</a:t>
            </a:r>
            <a:r>
              <a:rPr lang="en-GB" dirty="0" smtClean="0"/>
              <a:t> of the HEI on HE and the </a:t>
            </a:r>
            <a:r>
              <a:rPr lang="en-GB" u="sng" dirty="0" smtClean="0"/>
              <a:t>policy objectives</a:t>
            </a:r>
            <a:r>
              <a:rPr lang="en-GB" dirty="0" smtClean="0"/>
              <a:t> and targets: internationalisation, employability, social dimension, LLL, sustainable development, …</a:t>
            </a:r>
          </a:p>
          <a:p>
            <a:r>
              <a:rPr lang="en-GB" dirty="0" smtClean="0"/>
              <a:t>The policy </a:t>
            </a:r>
            <a:r>
              <a:rPr lang="en-GB" u="sng" dirty="0" smtClean="0"/>
              <a:t>processes and instruments</a:t>
            </a:r>
            <a:r>
              <a:rPr lang="en-GB" dirty="0" smtClean="0"/>
              <a:t> in place to realize its policy objectives in an effective way and to improve the quality of teaching and learning;</a:t>
            </a:r>
          </a:p>
          <a:p>
            <a:r>
              <a:rPr lang="en-GB" dirty="0" smtClean="0"/>
              <a:t>The </a:t>
            </a:r>
            <a:r>
              <a:rPr lang="en-GB" u="sng" dirty="0" smtClean="0"/>
              <a:t>feedback and monitoring systems</a:t>
            </a:r>
            <a:r>
              <a:rPr lang="en-GB" dirty="0" smtClean="0"/>
              <a:t> in particular the internal QA system</a:t>
            </a:r>
          </a:p>
          <a:p>
            <a:r>
              <a:rPr lang="en-GB" dirty="0" smtClean="0"/>
              <a:t>The </a:t>
            </a:r>
            <a:r>
              <a:rPr lang="en-GB" u="sng" dirty="0" smtClean="0"/>
              <a:t>actions taken</a:t>
            </a:r>
            <a:r>
              <a:rPr lang="en-GB" dirty="0" smtClean="0"/>
              <a:t> to realize the quality improvement and the capacity to change and innovate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1351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Relation IR and programme accreditation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If the second IR is concluded ‘sufficient’ the programme can be accredited on the basis of an internal assessment of the quality: the HEI has to demonstrate that the programme is meeting the quality standards (so </a:t>
            </a:r>
            <a:r>
              <a:rPr lang="en-GB" u="sng" dirty="0" smtClean="0"/>
              <a:t>no formal external </a:t>
            </a:r>
            <a:r>
              <a:rPr lang="en-GB" dirty="0" smtClean="0"/>
              <a:t>quality evaluation); the involvement of international experts is required as well as an international benchmark</a:t>
            </a:r>
          </a:p>
          <a:p>
            <a:r>
              <a:rPr lang="en-GB" dirty="0" smtClean="0"/>
              <a:t>The role of the accreditation agency is limited to a verification whether the internal assessment was valid or not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801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HEI are responsible for demonstrating the quality in a transparent way and evidence-based; evaluating the quality with the aim of quality enhancement is a responsibility of the HEI (self-accrediting?)</a:t>
            </a:r>
          </a:p>
          <a:p>
            <a:r>
              <a:rPr lang="en-GB" dirty="0" smtClean="0"/>
              <a:t>External review will review the strategic policy capacity of an institution: policy review or audit</a:t>
            </a:r>
          </a:p>
          <a:p>
            <a:r>
              <a:rPr lang="en-GB" dirty="0" smtClean="0"/>
              <a:t>The new QA landscape must have a more international focus: international benchmarking of programmes and international review committees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6084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Partners: </a:t>
            </a:r>
            <a:r>
              <a:rPr lang="nl-BE" dirty="0" smtClean="0"/>
              <a:t>NVAO (1)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85000" lnSpcReduction="10000"/>
          </a:bodyPr>
          <a:lstStyle/>
          <a:p>
            <a:r>
              <a:rPr lang="en-GB" sz="3800" dirty="0" smtClean="0"/>
              <a:t>Development of accreditation framework:</a:t>
            </a:r>
          </a:p>
          <a:p>
            <a:pPr lvl="2">
              <a:lnSpc>
                <a:spcPct val="200000"/>
              </a:lnSpc>
            </a:pPr>
            <a:r>
              <a:rPr lang="en-GB" sz="2800" dirty="0" smtClean="0"/>
              <a:t>Criteria used to assess presence of </a:t>
            </a:r>
            <a:r>
              <a:rPr lang="en-GB" sz="2800" dirty="0" err="1" smtClean="0"/>
              <a:t>gqs</a:t>
            </a:r>
            <a:endParaRPr lang="en-GB" sz="2800" dirty="0" smtClean="0"/>
          </a:p>
          <a:p>
            <a:pPr lvl="2">
              <a:lnSpc>
                <a:spcPct val="200000"/>
              </a:lnSpc>
            </a:pPr>
            <a:r>
              <a:rPr lang="en-GB" sz="2800" dirty="0" smtClean="0"/>
              <a:t>Conditions for granting the different judgements</a:t>
            </a:r>
          </a:p>
          <a:p>
            <a:pPr lvl="2">
              <a:lnSpc>
                <a:spcPct val="200000"/>
              </a:lnSpc>
            </a:pPr>
            <a:r>
              <a:rPr lang="en-GB" sz="2800" dirty="0" smtClean="0"/>
              <a:t>Which verifiable facts can serve as ground for granting the judgements and how the proof can be demonstrated</a:t>
            </a:r>
          </a:p>
          <a:p>
            <a:pPr marL="514350" lvl="1" indent="0">
              <a:lnSpc>
                <a:spcPct val="200000"/>
              </a:lnSpc>
              <a:buNone/>
            </a:pPr>
            <a:r>
              <a:rPr lang="en-US" sz="2600" dirty="0"/>
              <a:t>Preliminary advice </a:t>
            </a:r>
            <a:r>
              <a:rPr lang="en-US" sz="2600" dirty="0" smtClean="0"/>
              <a:t>is needed of council of HEI’s and  </a:t>
            </a:r>
            <a:r>
              <a:rPr lang="en-US" sz="2600" dirty="0"/>
              <a:t>students’ </a:t>
            </a:r>
            <a:r>
              <a:rPr lang="en-US" sz="2600" dirty="0" smtClean="0"/>
              <a:t>union</a:t>
            </a:r>
            <a:endParaRPr lang="en-US" sz="26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29083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Partners: NVAO </a:t>
            </a:r>
            <a:r>
              <a:rPr lang="nl-BE" dirty="0" smtClean="0"/>
              <a:t>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dirty="0"/>
              <a:t>Assessment of application for </a:t>
            </a:r>
            <a:r>
              <a:rPr lang="en-GB" dirty="0" smtClean="0"/>
              <a:t>accreditation: is the external assessment report according to the rules and complete:</a:t>
            </a:r>
          </a:p>
          <a:p>
            <a:pPr marL="742950" lvl="2" indent="-342900"/>
            <a:r>
              <a:rPr lang="en-GB" dirty="0" smtClean="0"/>
              <a:t>Fulfils the format </a:t>
            </a:r>
            <a:r>
              <a:rPr lang="en-GB" dirty="0" err="1" smtClean="0"/>
              <a:t>cq</a:t>
            </a:r>
            <a:r>
              <a:rPr lang="en-GB" dirty="0" smtClean="0"/>
              <a:t> the assessment protocol</a:t>
            </a:r>
          </a:p>
          <a:p>
            <a:pPr marL="742950" lvl="2" indent="-342900"/>
            <a:r>
              <a:rPr lang="en-GB" dirty="0" smtClean="0"/>
              <a:t>Contains assessment according accreditation framework</a:t>
            </a:r>
          </a:p>
          <a:p>
            <a:pPr marL="742950" lvl="2" indent="-342900"/>
            <a:r>
              <a:rPr lang="en-GB" dirty="0" smtClean="0"/>
              <a:t>Based on verifiable facts</a:t>
            </a:r>
          </a:p>
          <a:p>
            <a:pPr marL="742950" lvl="2" indent="-342900"/>
            <a:r>
              <a:rPr lang="en-GB" dirty="0" smtClean="0"/>
              <a:t>Gives insight into the quality of the composition of assessment committee</a:t>
            </a:r>
            <a:endParaRPr lang="en-GB" dirty="0"/>
          </a:p>
          <a:p>
            <a:r>
              <a:rPr lang="en-GB" dirty="0" smtClean="0"/>
              <a:t>Decision</a:t>
            </a:r>
            <a:r>
              <a:rPr lang="nl-BE" dirty="0" smtClean="0"/>
              <a:t> on </a:t>
            </a:r>
            <a:r>
              <a:rPr lang="en-GB" dirty="0" smtClean="0"/>
              <a:t>accreditation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9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dirty="0" smtClean="0"/>
              <a:t>Higher education in Flanders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History of quality assurance in Flanders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New accreditation system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0866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NVAO: independence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European Standards and Guidelines: STANDARD 3.6:</a:t>
            </a:r>
            <a:endParaRPr lang="en-US" dirty="0"/>
          </a:p>
          <a:p>
            <a:pPr marL="400050" lvl="1" indent="0">
              <a:buNone/>
            </a:pPr>
            <a:r>
              <a:rPr lang="en-US" sz="3200" dirty="0"/>
              <a:t>Agencies should be independent to the extent both that they have </a:t>
            </a:r>
            <a:r>
              <a:rPr lang="en-US" sz="3200" dirty="0" smtClean="0"/>
              <a:t>autonomous responsibility </a:t>
            </a:r>
            <a:r>
              <a:rPr lang="en-US" sz="3200" dirty="0"/>
              <a:t>for their operations and that the conclusions and </a:t>
            </a:r>
            <a:r>
              <a:rPr lang="en-US" sz="3200" dirty="0" smtClean="0"/>
              <a:t>recommendations made </a:t>
            </a:r>
            <a:r>
              <a:rPr lang="en-US" sz="3200" dirty="0"/>
              <a:t>in their reports cannot be </a:t>
            </a:r>
            <a:r>
              <a:rPr lang="en-US" sz="3200" dirty="0" smtClean="0"/>
              <a:t>influenced </a:t>
            </a:r>
            <a:r>
              <a:rPr lang="en-US" sz="3200" dirty="0"/>
              <a:t>by third parties such as higher </a:t>
            </a:r>
            <a:r>
              <a:rPr lang="en-US" sz="3200" dirty="0" smtClean="0"/>
              <a:t>education institutions</a:t>
            </a:r>
            <a:r>
              <a:rPr lang="en-US" sz="3200" dirty="0"/>
              <a:t>, ministries or other stakeholders.</a:t>
            </a:r>
            <a:endParaRPr lang="nl-BE" sz="32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79159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Partners: quality assessment agency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Organisation of the external assessment of the programmes</a:t>
            </a:r>
          </a:p>
          <a:p>
            <a:r>
              <a:rPr lang="en-GB" dirty="0" smtClean="0"/>
              <a:t>Establishment of an assessment protocol </a:t>
            </a:r>
            <a:r>
              <a:rPr lang="en-GB" sz="2600" dirty="0" smtClean="0"/>
              <a:t>(together with the accreditation organisation)</a:t>
            </a:r>
          </a:p>
          <a:p>
            <a:pPr lvl="1"/>
            <a:r>
              <a:rPr lang="en-GB" sz="2600" dirty="0" smtClean="0"/>
              <a:t>Possibility for HEI to raise technical remarks &amp; objections</a:t>
            </a:r>
          </a:p>
          <a:p>
            <a:pPr lvl="1"/>
            <a:r>
              <a:rPr lang="en-GB" sz="2600" dirty="0" smtClean="0"/>
              <a:t>Obligation of assessment committee to respond on this</a:t>
            </a:r>
          </a:p>
          <a:p>
            <a:pPr lvl="1"/>
            <a:r>
              <a:rPr lang="en-GB" sz="2600" dirty="0" smtClean="0"/>
              <a:t>The way the independence of evaluation is guaranteed</a:t>
            </a:r>
          </a:p>
          <a:p>
            <a:pPr lvl="1"/>
            <a:r>
              <a:rPr lang="en-GB" sz="2600" dirty="0" smtClean="0"/>
              <a:t>The way the quality agency installs the assessment committee (ac)</a:t>
            </a:r>
          </a:p>
          <a:p>
            <a:pPr lvl="1"/>
            <a:r>
              <a:rPr lang="en-GB" sz="2600" dirty="0" smtClean="0"/>
              <a:t>The way in which the ac reaches its judgement &amp; how comparability over ≠ programmes is guaranteed</a:t>
            </a:r>
          </a:p>
          <a:p>
            <a:pPr lvl="1"/>
            <a:r>
              <a:rPr lang="en-GB" sz="2600" dirty="0" smtClean="0"/>
              <a:t>The way in which the members of the ac’s are trained</a:t>
            </a:r>
            <a:endParaRPr lang="en-GB" sz="2600" dirty="0"/>
          </a:p>
          <a:p>
            <a:pPr lvl="1"/>
            <a:r>
              <a:rPr lang="en-GB" sz="2600" dirty="0" smtClean="0"/>
              <a:t>Minimum conditions for the report to check the presence of </a:t>
            </a:r>
            <a:r>
              <a:rPr lang="en-GB" sz="2600" dirty="0" err="1" smtClean="0"/>
              <a:t>gqs</a:t>
            </a:r>
            <a:endParaRPr lang="en-GB" sz="2600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3013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Partners: assessment committee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Installed by the quality assessment agency</a:t>
            </a:r>
          </a:p>
          <a:p>
            <a:r>
              <a:rPr lang="en-GB" dirty="0" smtClean="0"/>
              <a:t>Members must be independent from the institution they assess (signed declaration)</a:t>
            </a:r>
          </a:p>
          <a:p>
            <a:r>
              <a:rPr lang="en-GB" dirty="0" smtClean="0"/>
              <a:t>Expertise: combination</a:t>
            </a:r>
          </a:p>
          <a:p>
            <a:pPr lvl="1"/>
            <a:r>
              <a:rPr lang="en-GB" dirty="0" smtClean="0"/>
              <a:t>Subject</a:t>
            </a:r>
          </a:p>
          <a:p>
            <a:pPr lvl="1"/>
            <a:r>
              <a:rPr lang="en-GB" dirty="0" smtClean="0"/>
              <a:t>International</a:t>
            </a:r>
          </a:p>
          <a:p>
            <a:pPr lvl="1"/>
            <a:r>
              <a:rPr lang="en-GB" dirty="0" smtClean="0"/>
              <a:t>Education</a:t>
            </a:r>
          </a:p>
          <a:p>
            <a:pPr lvl="1"/>
            <a:r>
              <a:rPr lang="en-GB" dirty="0" smtClean="0"/>
              <a:t>profession</a:t>
            </a:r>
          </a:p>
          <a:p>
            <a:r>
              <a:rPr lang="en-GB" dirty="0" smtClean="0"/>
              <a:t>At least one student</a:t>
            </a:r>
          </a:p>
          <a:p>
            <a:r>
              <a:rPr lang="en-GB" dirty="0" smtClean="0"/>
              <a:t>‘Trained’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347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Partners: </a:t>
            </a:r>
            <a:r>
              <a:rPr lang="nl-BE" dirty="0" err="1" smtClean="0"/>
              <a:t>HEI’s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Self evaluation report</a:t>
            </a:r>
          </a:p>
          <a:p>
            <a:pPr lvl="1"/>
            <a:r>
              <a:rPr lang="en-GB" dirty="0" smtClean="0"/>
              <a:t>Goals of the study programme</a:t>
            </a:r>
          </a:p>
          <a:p>
            <a:pPr lvl="1"/>
            <a:r>
              <a:rPr lang="en-GB" dirty="0" smtClean="0"/>
              <a:t>How is this achieved?</a:t>
            </a:r>
          </a:p>
          <a:p>
            <a:pPr lvl="1"/>
            <a:r>
              <a:rPr lang="en-GB" dirty="0" smtClean="0"/>
              <a:t>To which extent are the goals achieved?</a:t>
            </a:r>
          </a:p>
          <a:p>
            <a:endParaRPr lang="en-GB" dirty="0"/>
          </a:p>
          <a:p>
            <a:r>
              <a:rPr lang="en-GB" dirty="0" smtClean="0"/>
              <a:t>Request for accreditation</a:t>
            </a:r>
          </a:p>
          <a:p>
            <a:r>
              <a:rPr lang="en-GB" dirty="0" smtClean="0"/>
              <a:t>Follow-up recommendations evaluation report</a:t>
            </a:r>
          </a:p>
          <a:p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42289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Partners: Flemish Government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Law: accreditation of study programme depends on presence of generic quality standards (</a:t>
            </a:r>
            <a:r>
              <a:rPr lang="en-GB" sz="2800" dirty="0" err="1" smtClean="0"/>
              <a:t>gqs</a:t>
            </a:r>
            <a:r>
              <a:rPr lang="en-GB" sz="2800" dirty="0" smtClean="0"/>
              <a:t>)</a:t>
            </a:r>
          </a:p>
          <a:p>
            <a:pPr lvl="2"/>
            <a:r>
              <a:rPr lang="en-GB" dirty="0" smtClean="0"/>
              <a:t>Final level intended</a:t>
            </a:r>
          </a:p>
          <a:p>
            <a:pPr lvl="2"/>
            <a:r>
              <a:rPr lang="en-GB" dirty="0" smtClean="0"/>
              <a:t>Educational process</a:t>
            </a:r>
          </a:p>
          <a:p>
            <a:pPr lvl="2"/>
            <a:r>
              <a:rPr lang="en-GB" dirty="0" smtClean="0"/>
              <a:t>Final level achieved</a:t>
            </a:r>
          </a:p>
          <a:p>
            <a:r>
              <a:rPr lang="en-GB" dirty="0" smtClean="0"/>
              <a:t>Approval of </a:t>
            </a:r>
            <a:r>
              <a:rPr lang="en-GB" dirty="0"/>
              <a:t>accreditation</a:t>
            </a:r>
            <a:r>
              <a:rPr lang="en-GB" dirty="0" smtClean="0"/>
              <a:t> framework</a:t>
            </a:r>
          </a:p>
          <a:p>
            <a:r>
              <a:rPr lang="en-GB" dirty="0" smtClean="0"/>
              <a:t>Negative accreditation decision: appeal institution</a:t>
            </a:r>
          </a:p>
          <a:p>
            <a:r>
              <a:rPr lang="en-GB" dirty="0" smtClean="0"/>
              <a:t>Comparative analyses </a:t>
            </a:r>
            <a:r>
              <a:rPr lang="en-GB" sz="2000" dirty="0" smtClean="0"/>
              <a:t>(external assessment reports, accreditation reports) </a:t>
            </a:r>
            <a:r>
              <a:rPr lang="en-GB" dirty="0" smtClean="0"/>
              <a:t>and system wide analyses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95672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Higher Education in Flanders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900" b="1" dirty="0" smtClean="0"/>
              <a:t>Institutions:</a:t>
            </a:r>
          </a:p>
          <a:p>
            <a:pPr>
              <a:buFont typeface="Symbol" pitchFamily="18" charset="2"/>
              <a:buChar char="-"/>
            </a:pPr>
            <a:r>
              <a:rPr lang="en-GB" dirty="0" smtClean="0"/>
              <a:t>6 universities:</a:t>
            </a:r>
          </a:p>
          <a:p>
            <a:pPr lvl="1"/>
            <a:r>
              <a:rPr lang="en-GB" dirty="0" smtClean="0"/>
              <a:t>3 public universities</a:t>
            </a:r>
          </a:p>
          <a:p>
            <a:pPr lvl="1"/>
            <a:r>
              <a:rPr lang="en-GB" dirty="0" smtClean="0"/>
              <a:t>3 private universities</a:t>
            </a:r>
          </a:p>
          <a:p>
            <a:pPr>
              <a:buFont typeface="Symbol" pitchFamily="18" charset="2"/>
              <a:buChar char="-"/>
            </a:pPr>
            <a:r>
              <a:rPr lang="en-GB" dirty="0" smtClean="0"/>
              <a:t>21 university colleges:</a:t>
            </a:r>
          </a:p>
          <a:p>
            <a:pPr lvl="1"/>
            <a:r>
              <a:rPr lang="en-GB" dirty="0" smtClean="0"/>
              <a:t>7 public </a:t>
            </a:r>
          </a:p>
          <a:p>
            <a:pPr lvl="1"/>
            <a:r>
              <a:rPr lang="en-GB" dirty="0" smtClean="0"/>
              <a:t>14 private</a:t>
            </a:r>
          </a:p>
          <a:p>
            <a:pPr>
              <a:buFont typeface="Symbol" pitchFamily="18" charset="2"/>
              <a:buChar char="-"/>
            </a:pPr>
            <a:r>
              <a:rPr lang="en-GB" dirty="0" smtClean="0"/>
              <a:t>Specialized institutions: </a:t>
            </a:r>
            <a:r>
              <a:rPr lang="en-GB" sz="2800" dirty="0" smtClean="0"/>
              <a:t>Management schools, Schools for theological (Protestant) education </a:t>
            </a:r>
            <a:endParaRPr lang="en-GB" sz="280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23995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Higher Education in Flanders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Qualifications framework:</a:t>
            </a:r>
          </a:p>
          <a:p>
            <a:pPr lvl="1"/>
            <a:r>
              <a:rPr lang="en-GB" dirty="0" smtClean="0"/>
              <a:t>Associate degrees: 90-120 ECTS</a:t>
            </a:r>
          </a:p>
          <a:p>
            <a:pPr lvl="1"/>
            <a:r>
              <a:rPr lang="en-GB" dirty="0" smtClean="0"/>
              <a:t>Bachelor degrees: 180 ECTS</a:t>
            </a:r>
          </a:p>
          <a:p>
            <a:pPr lvl="1"/>
            <a:r>
              <a:rPr lang="en-GB" dirty="0" smtClean="0"/>
              <a:t>Master degrees: 60-120-180 ECTS</a:t>
            </a:r>
          </a:p>
          <a:p>
            <a:pPr lvl="1"/>
            <a:r>
              <a:rPr lang="en-GB" dirty="0" smtClean="0"/>
              <a:t>Advanced bachelor degrees courses: 60 ECTS</a:t>
            </a:r>
          </a:p>
          <a:p>
            <a:pPr lvl="1"/>
            <a:r>
              <a:rPr lang="en-GB" dirty="0" smtClean="0"/>
              <a:t>Advanced master degree courses: 60-120 ECTS</a:t>
            </a:r>
          </a:p>
          <a:p>
            <a:pPr lvl="1"/>
            <a:r>
              <a:rPr lang="en-GB" dirty="0" smtClean="0"/>
              <a:t>PhD: 4 years</a:t>
            </a:r>
          </a:p>
          <a:p>
            <a:r>
              <a:rPr lang="en-GB" dirty="0" smtClean="0"/>
              <a:t>Binary system:</a:t>
            </a:r>
          </a:p>
          <a:p>
            <a:pPr lvl="1"/>
            <a:r>
              <a:rPr lang="en-GB" dirty="0" smtClean="0"/>
              <a:t>Universities </a:t>
            </a:r>
            <a:r>
              <a:rPr lang="en-GB" dirty="0" err="1" smtClean="0"/>
              <a:t>vs</a:t>
            </a:r>
            <a:r>
              <a:rPr lang="en-GB" dirty="0" smtClean="0"/>
              <a:t> university colleges</a:t>
            </a:r>
          </a:p>
          <a:p>
            <a:pPr lvl="1"/>
            <a:r>
              <a:rPr lang="en-GB" dirty="0" smtClean="0"/>
              <a:t>Professionally oriented bachelor degree programmes </a:t>
            </a:r>
            <a:r>
              <a:rPr lang="en-GB" dirty="0" err="1" smtClean="0"/>
              <a:t>vs</a:t>
            </a:r>
            <a:r>
              <a:rPr lang="en-GB" dirty="0" smtClean="0"/>
              <a:t> academically oriented bachelor degree programmes</a:t>
            </a:r>
          </a:p>
          <a:p>
            <a:pPr lvl="1"/>
            <a:r>
              <a:rPr lang="en-GB" dirty="0" smtClean="0"/>
              <a:t>All masters are academically oriented</a:t>
            </a:r>
          </a:p>
          <a:p>
            <a:pPr marL="457200" lvl="1" indent="0">
              <a:buNone/>
            </a:pPr>
            <a:endParaRPr lang="nl-BE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Education and Training Division for higher and adult education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344798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oger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2242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914400" y="764703"/>
            <a:ext cx="7315200" cy="5055071"/>
            <a:chOff x="884" y="391"/>
            <a:chExt cx="4608" cy="3275"/>
          </a:xfrm>
        </p:grpSpPr>
        <p:sp>
          <p:nvSpPr>
            <p:cNvPr id="13317" name="Rectangle 4"/>
            <p:cNvSpPr>
              <a:spLocks noChangeArrowheads="1"/>
            </p:cNvSpPr>
            <p:nvPr/>
          </p:nvSpPr>
          <p:spPr bwMode="auto">
            <a:xfrm>
              <a:off x="884" y="2518"/>
              <a:ext cx="2187" cy="11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000"/>
                <a:t>Professional bachelor</a:t>
              </a:r>
            </a:p>
            <a:p>
              <a:pPr algn="ctr"/>
              <a:r>
                <a:rPr lang="en-GB" sz="2000"/>
                <a:t>(180 ects university colleges)</a:t>
              </a:r>
            </a:p>
          </p:txBody>
        </p:sp>
        <p:sp>
          <p:nvSpPr>
            <p:cNvPr id="13318" name="Rectangle 5"/>
            <p:cNvSpPr>
              <a:spLocks noChangeArrowheads="1"/>
            </p:cNvSpPr>
            <p:nvPr/>
          </p:nvSpPr>
          <p:spPr bwMode="auto">
            <a:xfrm>
              <a:off x="1962" y="1084"/>
              <a:ext cx="3515" cy="1194"/>
            </a:xfrm>
            <a:prstGeom prst="rect">
              <a:avLst/>
            </a:pr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400" dirty="0"/>
                <a:t>Master</a:t>
              </a:r>
            </a:p>
            <a:p>
              <a:pPr algn="ctr"/>
              <a:r>
                <a:rPr lang="en-GB" sz="2400" dirty="0"/>
                <a:t>(min 60 </a:t>
              </a:r>
              <a:r>
                <a:rPr lang="en-GB" sz="2400" dirty="0" err="1"/>
                <a:t>ects</a:t>
              </a:r>
              <a:r>
                <a:rPr lang="en-GB" sz="2400" dirty="0"/>
                <a:t>, universities </a:t>
              </a:r>
            </a:p>
            <a:p>
              <a:pPr algn="ctr"/>
              <a:r>
                <a:rPr lang="en-GB" sz="2400" i="1" dirty="0"/>
                <a:t>and university colleges</a:t>
              </a:r>
              <a:r>
                <a:rPr lang="en-GB" sz="2400" dirty="0"/>
                <a:t>)</a:t>
              </a:r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4377" y="391"/>
              <a:ext cx="1115" cy="39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dirty="0"/>
                <a:t>Doctorate</a:t>
              </a:r>
            </a:p>
            <a:p>
              <a:pPr algn="ctr"/>
              <a:r>
                <a:rPr lang="en-GB" dirty="0"/>
                <a:t>(universities)</a:t>
              </a:r>
            </a:p>
          </p:txBody>
        </p:sp>
        <p:sp>
          <p:nvSpPr>
            <p:cNvPr id="13320" name="AutoShape 7"/>
            <p:cNvSpPr>
              <a:spLocks noChangeArrowheads="1"/>
            </p:cNvSpPr>
            <p:nvPr/>
          </p:nvSpPr>
          <p:spPr bwMode="auto">
            <a:xfrm>
              <a:off x="2166" y="2023"/>
              <a:ext cx="857" cy="779"/>
            </a:xfrm>
            <a:prstGeom prst="upArrowCallout">
              <a:avLst>
                <a:gd name="adj1" fmla="val 27503"/>
                <a:gd name="adj2" fmla="val 27503"/>
                <a:gd name="adj3" fmla="val 16667"/>
                <a:gd name="adj4" fmla="val 6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600"/>
                <a:t>Bridging</a:t>
              </a:r>
            </a:p>
            <a:p>
              <a:pPr algn="ctr"/>
              <a:r>
                <a:rPr lang="en-GB" sz="1600"/>
                <a:t>programme</a:t>
              </a:r>
            </a:p>
          </p:txBody>
        </p:sp>
        <p:sp>
          <p:nvSpPr>
            <p:cNvPr id="13321" name="Rectangle 8"/>
            <p:cNvSpPr>
              <a:spLocks noChangeArrowheads="1"/>
            </p:cNvSpPr>
            <p:nvPr/>
          </p:nvSpPr>
          <p:spPr bwMode="auto">
            <a:xfrm>
              <a:off x="936" y="2171"/>
              <a:ext cx="839" cy="625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600"/>
                <a:t>bachelor </a:t>
              </a:r>
            </a:p>
            <a:p>
              <a:pPr algn="ctr"/>
              <a:r>
                <a:rPr lang="en-GB" sz="1600"/>
                <a:t>after</a:t>
              </a:r>
            </a:p>
            <a:p>
              <a:pPr algn="ctr"/>
              <a:r>
                <a:rPr lang="en-GB" sz="1600"/>
                <a:t>bachelor</a:t>
              </a:r>
            </a:p>
          </p:txBody>
        </p:sp>
        <p:sp>
          <p:nvSpPr>
            <p:cNvPr id="13322" name="Rectangle 9"/>
            <p:cNvSpPr>
              <a:spLocks noChangeArrowheads="1"/>
            </p:cNvSpPr>
            <p:nvPr/>
          </p:nvSpPr>
          <p:spPr bwMode="auto">
            <a:xfrm>
              <a:off x="2218" y="637"/>
              <a:ext cx="809" cy="577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600"/>
                <a:t>master </a:t>
              </a:r>
            </a:p>
            <a:p>
              <a:pPr algn="ctr"/>
              <a:r>
                <a:rPr lang="en-GB" sz="1600"/>
                <a:t>after</a:t>
              </a:r>
            </a:p>
            <a:p>
              <a:pPr algn="ctr"/>
              <a:r>
                <a:rPr lang="en-GB" sz="1600"/>
                <a:t>master</a:t>
              </a:r>
            </a:p>
          </p:txBody>
        </p:sp>
        <p:sp>
          <p:nvSpPr>
            <p:cNvPr id="13323" name="Rectangle 10"/>
            <p:cNvSpPr>
              <a:spLocks noChangeArrowheads="1"/>
            </p:cNvSpPr>
            <p:nvPr/>
          </p:nvSpPr>
          <p:spPr bwMode="auto">
            <a:xfrm>
              <a:off x="3244" y="2518"/>
              <a:ext cx="2187" cy="11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 dirty="0"/>
            </a:p>
            <a:p>
              <a:pPr algn="ctr"/>
              <a:r>
                <a:rPr lang="en-GB" sz="2000" dirty="0"/>
                <a:t>Academic bachelor</a:t>
              </a:r>
            </a:p>
            <a:p>
              <a:pPr algn="ctr"/>
              <a:r>
                <a:rPr lang="en-GB" sz="2000" dirty="0"/>
                <a:t>(180 </a:t>
              </a:r>
              <a:r>
                <a:rPr lang="en-GB" sz="2000" dirty="0" err="1"/>
                <a:t>ects</a:t>
              </a:r>
              <a:r>
                <a:rPr lang="en-GB" sz="2000" dirty="0"/>
                <a:t>, universities </a:t>
              </a:r>
            </a:p>
            <a:p>
              <a:pPr algn="ctr"/>
              <a:r>
                <a:rPr lang="en-GB" sz="2000" i="1" dirty="0"/>
                <a:t>and university colleges</a:t>
              </a:r>
              <a:r>
                <a:rPr lang="en-GB" sz="2000" dirty="0"/>
                <a:t>)</a:t>
              </a:r>
            </a:p>
            <a:p>
              <a:pPr algn="ctr"/>
              <a:endParaRPr lang="en-GB" sz="2000" dirty="0"/>
            </a:p>
          </p:txBody>
        </p:sp>
        <p:sp>
          <p:nvSpPr>
            <p:cNvPr id="13324" name="AutoShape 11"/>
            <p:cNvSpPr>
              <a:spLocks noChangeArrowheads="1"/>
            </p:cNvSpPr>
            <p:nvPr/>
          </p:nvSpPr>
          <p:spPr bwMode="auto">
            <a:xfrm>
              <a:off x="3603" y="2073"/>
              <a:ext cx="301" cy="550"/>
            </a:xfrm>
            <a:prstGeom prst="upArrow">
              <a:avLst>
                <a:gd name="adj1" fmla="val 50000"/>
                <a:gd name="adj2" fmla="val 4568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nl-BE"/>
            </a:p>
          </p:txBody>
        </p:sp>
        <p:sp>
          <p:nvSpPr>
            <p:cNvPr id="13325" name="AutoShape 12"/>
            <p:cNvSpPr>
              <a:spLocks noChangeArrowheads="1"/>
            </p:cNvSpPr>
            <p:nvPr/>
          </p:nvSpPr>
          <p:spPr bwMode="auto">
            <a:xfrm>
              <a:off x="4578" y="1973"/>
              <a:ext cx="856" cy="735"/>
            </a:xfrm>
            <a:prstGeom prst="upArrowCallout">
              <a:avLst>
                <a:gd name="adj1" fmla="val 29116"/>
                <a:gd name="adj2" fmla="val 29116"/>
                <a:gd name="adj3" fmla="val 16667"/>
                <a:gd name="adj4" fmla="val 6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400"/>
                <a:t>preparatory</a:t>
              </a:r>
            </a:p>
            <a:p>
              <a:pPr algn="ctr"/>
              <a:r>
                <a:rPr lang="en-GB" sz="1400"/>
                <a:t>programme</a:t>
              </a:r>
            </a:p>
          </p:txBody>
        </p:sp>
      </p:grpSp>
      <p:sp>
        <p:nvSpPr>
          <p:cNvPr id="13316" name="AutoShape 13"/>
          <p:cNvSpPr>
            <a:spLocks noChangeArrowheads="1"/>
          </p:cNvSpPr>
          <p:nvPr/>
        </p:nvSpPr>
        <p:spPr bwMode="auto">
          <a:xfrm>
            <a:off x="7510463" y="1247775"/>
            <a:ext cx="544512" cy="876300"/>
          </a:xfrm>
          <a:prstGeom prst="upArrow">
            <a:avLst>
              <a:gd name="adj1" fmla="val 50000"/>
              <a:gd name="adj2" fmla="val 402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nl-BE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09336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Higher Education in Flanders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41987"/>
          </a:xfrm>
        </p:spPr>
        <p:txBody>
          <a:bodyPr/>
          <a:lstStyle/>
          <a:p>
            <a:pPr marL="0" indent="0">
              <a:buNone/>
            </a:pP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8859573"/>
              </p:ext>
            </p:extLst>
          </p:nvPr>
        </p:nvGraphicFramePr>
        <p:xfrm>
          <a:off x="1475656" y="1397000"/>
          <a:ext cx="6144344" cy="47996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46381"/>
                <a:gridCol w="1749848"/>
                <a:gridCol w="2048115"/>
              </a:tblGrid>
              <a:tr h="369832">
                <a:tc>
                  <a:txBody>
                    <a:bodyPr/>
                    <a:lstStyle/>
                    <a:p>
                      <a:r>
                        <a:rPr lang="nl-BE" dirty="0" smtClean="0"/>
                        <a:t>2011-2012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enrolments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diplomas</a:t>
                      </a:r>
                      <a:endParaRPr lang="en-GB" noProof="0" dirty="0"/>
                    </a:p>
                  </a:txBody>
                  <a:tcPr/>
                </a:tc>
              </a:tr>
              <a:tr h="369832">
                <a:tc>
                  <a:txBody>
                    <a:bodyPr/>
                    <a:lstStyle/>
                    <a:p>
                      <a:r>
                        <a:rPr lang="en-GB" noProof="0" smtClean="0"/>
                        <a:t>Bachelor - prof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95.045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19.624</a:t>
                      </a:r>
                      <a:endParaRPr lang="en-GB" noProof="0"/>
                    </a:p>
                  </a:txBody>
                  <a:tcPr/>
                </a:tc>
              </a:tr>
              <a:tr h="364765">
                <a:tc>
                  <a:txBody>
                    <a:bodyPr/>
                    <a:lstStyle/>
                    <a:p>
                      <a:r>
                        <a:rPr lang="en-GB" noProof="0" smtClean="0"/>
                        <a:t>Bachelor – acad - UC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19.884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3.865</a:t>
                      </a:r>
                      <a:endParaRPr lang="en-GB" noProof="0"/>
                    </a:p>
                  </a:txBody>
                  <a:tcPr/>
                </a:tc>
              </a:tr>
              <a:tr h="364765">
                <a:tc>
                  <a:txBody>
                    <a:bodyPr/>
                    <a:lstStyle/>
                    <a:p>
                      <a:r>
                        <a:rPr lang="en-GB" noProof="0" smtClean="0"/>
                        <a:t>Master</a:t>
                      </a:r>
                      <a:r>
                        <a:rPr lang="en-GB" baseline="0" noProof="0" smtClean="0"/>
                        <a:t> UC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8.653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4.593</a:t>
                      </a:r>
                      <a:endParaRPr lang="en-GB" noProof="0"/>
                    </a:p>
                  </a:txBody>
                  <a:tcPr/>
                </a:tc>
              </a:tr>
              <a:tr h="369832">
                <a:tc>
                  <a:txBody>
                    <a:bodyPr/>
                    <a:lstStyle/>
                    <a:p>
                      <a:r>
                        <a:rPr lang="en-GB" noProof="0" smtClean="0"/>
                        <a:t>Total UC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123.582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28.082</a:t>
                      </a:r>
                      <a:endParaRPr lang="en-GB" noProof="0"/>
                    </a:p>
                  </a:txBody>
                  <a:tcPr/>
                </a:tc>
              </a:tr>
              <a:tr h="369832">
                <a:tc>
                  <a:txBody>
                    <a:bodyPr/>
                    <a:lstStyle/>
                    <a:p>
                      <a:r>
                        <a:rPr lang="en-GB" noProof="0" smtClean="0"/>
                        <a:t>Bachelor-acad</a:t>
                      </a:r>
                      <a:r>
                        <a:rPr lang="en-GB" baseline="0" noProof="0" smtClean="0"/>
                        <a:t> –univ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49.959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10.234</a:t>
                      </a:r>
                      <a:endParaRPr lang="en-GB" noProof="0"/>
                    </a:p>
                  </a:txBody>
                  <a:tcPr/>
                </a:tc>
              </a:tr>
              <a:tr h="369832">
                <a:tc>
                  <a:txBody>
                    <a:bodyPr/>
                    <a:lstStyle/>
                    <a:p>
                      <a:r>
                        <a:rPr lang="en-GB" noProof="0" smtClean="0"/>
                        <a:t>Master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29.284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12.445</a:t>
                      </a:r>
                      <a:endParaRPr lang="en-GB" noProof="0"/>
                    </a:p>
                  </a:txBody>
                  <a:tcPr/>
                </a:tc>
              </a:tr>
              <a:tr h="369832">
                <a:tc>
                  <a:txBody>
                    <a:bodyPr/>
                    <a:lstStyle/>
                    <a:p>
                      <a:r>
                        <a:rPr lang="en-GB" noProof="0" smtClean="0"/>
                        <a:t>PhD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8.245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1.428</a:t>
                      </a:r>
                      <a:endParaRPr lang="en-GB" noProof="0"/>
                    </a:p>
                  </a:txBody>
                  <a:tcPr/>
                </a:tc>
              </a:tr>
              <a:tr h="369832">
                <a:tc>
                  <a:txBody>
                    <a:bodyPr/>
                    <a:lstStyle/>
                    <a:p>
                      <a:r>
                        <a:rPr lang="en-GB" noProof="0" smtClean="0"/>
                        <a:t>Total UNIV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88.748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24.107</a:t>
                      </a:r>
                      <a:endParaRPr lang="en-GB" noProof="0"/>
                    </a:p>
                  </a:txBody>
                  <a:tcPr/>
                </a:tc>
              </a:tr>
              <a:tr h="369832">
                <a:tc>
                  <a:txBody>
                    <a:bodyPr/>
                    <a:lstStyle/>
                    <a:p>
                      <a:r>
                        <a:rPr lang="en-GB" noProof="0" smtClean="0"/>
                        <a:t>Bridging</a:t>
                      </a:r>
                      <a:r>
                        <a:rPr lang="en-GB" baseline="0" noProof="0" smtClean="0"/>
                        <a:t> programs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6.107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</a:tr>
              <a:tr h="369832">
                <a:tc>
                  <a:txBody>
                    <a:bodyPr/>
                    <a:lstStyle/>
                    <a:p>
                      <a:r>
                        <a:rPr lang="en-GB" noProof="0" smtClean="0"/>
                        <a:t>Advanced masters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4.262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1.790</a:t>
                      </a:r>
                      <a:endParaRPr lang="en-GB" noProof="0"/>
                    </a:p>
                  </a:txBody>
                  <a:tcPr/>
                </a:tc>
              </a:tr>
              <a:tr h="369832">
                <a:tc>
                  <a:txBody>
                    <a:bodyPr/>
                    <a:lstStyle/>
                    <a:p>
                      <a:r>
                        <a:rPr lang="en-GB" noProof="0" smtClean="0"/>
                        <a:t>Advanced bachelors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2.709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1.305</a:t>
                      </a:r>
                      <a:endParaRPr lang="en-GB" noProof="0"/>
                    </a:p>
                  </a:txBody>
                  <a:tcPr/>
                </a:tc>
              </a:tr>
              <a:tr h="369832">
                <a:tc>
                  <a:txBody>
                    <a:bodyPr/>
                    <a:lstStyle/>
                    <a:p>
                      <a:r>
                        <a:rPr lang="en-GB" noProof="0" smtClean="0"/>
                        <a:t>Total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231.719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55.224</a:t>
                      </a:r>
                      <a:endParaRPr lang="en-GB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145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Higher education in Flanders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 smtClean="0"/>
              <a:t>Staff (all FTE):</a:t>
            </a:r>
          </a:p>
          <a:p>
            <a:pPr>
              <a:buFont typeface="Symbol" pitchFamily="18" charset="2"/>
              <a:buChar char=""/>
            </a:pPr>
            <a:r>
              <a:rPr lang="en-GB" dirty="0" smtClean="0"/>
              <a:t>Universities:</a:t>
            </a:r>
          </a:p>
          <a:p>
            <a:pPr lvl="1"/>
            <a:r>
              <a:rPr lang="en-GB" dirty="0" smtClean="0"/>
              <a:t>Academic staff (including PhD students): 13.820</a:t>
            </a:r>
          </a:p>
          <a:p>
            <a:pPr lvl="1"/>
            <a:r>
              <a:rPr lang="en-GB" dirty="0" smtClean="0"/>
              <a:t>Administrative and technical staff: 6.965</a:t>
            </a:r>
          </a:p>
          <a:p>
            <a:pPr>
              <a:buFont typeface="Symbol" pitchFamily="18" charset="2"/>
              <a:buChar char="-"/>
            </a:pPr>
            <a:r>
              <a:rPr lang="en-GB" dirty="0"/>
              <a:t>University</a:t>
            </a:r>
            <a:r>
              <a:rPr lang="en-GB" dirty="0" smtClean="0"/>
              <a:t> Colleges:</a:t>
            </a:r>
          </a:p>
          <a:p>
            <a:pPr lvl="1"/>
            <a:r>
              <a:rPr lang="en-GB" dirty="0" smtClean="0"/>
              <a:t>Academic staff: 8.380</a:t>
            </a:r>
          </a:p>
          <a:p>
            <a:pPr lvl="1"/>
            <a:r>
              <a:rPr lang="en-GB" dirty="0" smtClean="0"/>
              <a:t>Administrative and technical staff: 3.210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16263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Higher Education in Flanders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Funding:</a:t>
            </a:r>
            <a:r>
              <a:rPr lang="en-GB" dirty="0" smtClean="0"/>
              <a:t>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en-GB" dirty="0" smtClean="0"/>
              <a:t>1,5 billion euros from the ministry of education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en-GB" dirty="0" smtClean="0"/>
              <a:t>150 million euros from the ministry of research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en-GB" dirty="0" smtClean="0"/>
              <a:t>300 million euros from the research council and the innovation council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2245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Quality assurance system 1991-2006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u="sng" dirty="0"/>
              <a:t>1</a:t>
            </a:r>
            <a:r>
              <a:rPr lang="en-GB" u="sng" baseline="30000" dirty="0"/>
              <a:t>st</a:t>
            </a:r>
            <a:r>
              <a:rPr lang="en-GB" u="sng" dirty="0"/>
              <a:t> level:</a:t>
            </a:r>
            <a:r>
              <a:rPr lang="en-GB" dirty="0"/>
              <a:t> internal quality assurance and a self-evaluation report </a:t>
            </a:r>
          </a:p>
          <a:p>
            <a:r>
              <a:rPr lang="en-GB" u="sng" dirty="0"/>
              <a:t>2</a:t>
            </a:r>
            <a:r>
              <a:rPr lang="en-GB" u="sng" baseline="30000" dirty="0"/>
              <a:t>nd</a:t>
            </a:r>
            <a:r>
              <a:rPr lang="en-GB" u="sng" dirty="0"/>
              <a:t> level:</a:t>
            </a:r>
            <a:r>
              <a:rPr lang="en-GB" dirty="0"/>
              <a:t> external quality assurance: assessment panel- peers-public report; experts appointed by the rectors’ conference; no formal framework; until 2001 no quantified judgements;</a:t>
            </a:r>
          </a:p>
          <a:p>
            <a:r>
              <a:rPr lang="en-GB" u="sng" dirty="0" smtClean="0"/>
              <a:t>3</a:t>
            </a:r>
            <a:r>
              <a:rPr lang="en-GB" u="sng" baseline="30000" dirty="0" smtClean="0"/>
              <a:t>rd</a:t>
            </a:r>
            <a:r>
              <a:rPr lang="en-GB" u="sng" dirty="0" smtClean="0"/>
              <a:t> level:</a:t>
            </a:r>
            <a:r>
              <a:rPr lang="en-GB" dirty="0" smtClean="0"/>
              <a:t> weak meta-evaluation – Flemish Government</a:t>
            </a:r>
          </a:p>
          <a:p>
            <a:r>
              <a:rPr lang="en-GB" dirty="0" smtClean="0"/>
              <a:t>Focus on quality enhancement but no formal follow-up</a:t>
            </a:r>
          </a:p>
          <a:p>
            <a:r>
              <a:rPr lang="en-GB" dirty="0" smtClean="0"/>
              <a:t>No legal consequences for institutions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and Training Division for higher and adult education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8011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5430</TotalTime>
  <Words>1485</Words>
  <Application>Microsoft Office PowerPoint</Application>
  <PresentationFormat>Diavoorstelling (4:3)</PresentationFormat>
  <Paragraphs>226</Paragraphs>
  <Slides>24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Kantoorthema</vt:lpstr>
      <vt:lpstr>Quality Assurance and Accreditation in Flanders</vt:lpstr>
      <vt:lpstr>Overview</vt:lpstr>
      <vt:lpstr>Higher Education in Flanders</vt:lpstr>
      <vt:lpstr>Higher Education in Flanders</vt:lpstr>
      <vt:lpstr>Dia 5</vt:lpstr>
      <vt:lpstr>Higher Education in Flanders</vt:lpstr>
      <vt:lpstr>Higher education in Flanders</vt:lpstr>
      <vt:lpstr>Higher Education in Flanders</vt:lpstr>
      <vt:lpstr>Quality assurance system 1991-2006</vt:lpstr>
      <vt:lpstr>Accreditation system 2006-2013</vt:lpstr>
      <vt:lpstr>Accreditation system</vt:lpstr>
      <vt:lpstr>New accreditation system</vt:lpstr>
      <vt:lpstr>New accreditation system 2013-2021</vt:lpstr>
      <vt:lpstr>Judgements</vt:lpstr>
      <vt:lpstr>Standards Institutional review</vt:lpstr>
      <vt:lpstr>Relation IR and programme accreditation</vt:lpstr>
      <vt:lpstr>Dia 17</vt:lpstr>
      <vt:lpstr>Partners: NVAO (1)</vt:lpstr>
      <vt:lpstr>Partners: NVAO (2)</vt:lpstr>
      <vt:lpstr>NVAO: independence</vt:lpstr>
      <vt:lpstr>Partners: quality assessment agency</vt:lpstr>
      <vt:lpstr>Partners: assessment committee</vt:lpstr>
      <vt:lpstr>Partners: HEI’s</vt:lpstr>
      <vt:lpstr>Partners: Flemish Government</vt:lpstr>
    </vt:vector>
  </TitlesOfParts>
  <Company>Vlaamse Overheid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policy for QA</dc:title>
  <dc:creator>Unknown</dc:creator>
  <cp:lastModifiedBy>Carolien Hennekam</cp:lastModifiedBy>
  <cp:revision>58</cp:revision>
  <cp:lastPrinted>2012-09-10T08:00:53Z</cp:lastPrinted>
  <dcterms:created xsi:type="dcterms:W3CDTF">2012-08-31T19:16:02Z</dcterms:created>
  <dcterms:modified xsi:type="dcterms:W3CDTF">2012-09-21T15:00:44Z</dcterms:modified>
</cp:coreProperties>
</file>